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256" r:id="rId2"/>
    <p:sldId id="463" r:id="rId3"/>
    <p:sldId id="511" r:id="rId4"/>
    <p:sldId id="510" r:id="rId5"/>
    <p:sldId id="512" r:id="rId6"/>
    <p:sldId id="513" r:id="rId7"/>
    <p:sldId id="514" r:id="rId8"/>
    <p:sldId id="515" r:id="rId9"/>
    <p:sldId id="516" r:id="rId10"/>
    <p:sldId id="518" r:id="rId11"/>
    <p:sldId id="519" r:id="rId12"/>
    <p:sldId id="517" r:id="rId13"/>
    <p:sldId id="520" r:id="rId14"/>
    <p:sldId id="521" r:id="rId15"/>
    <p:sldId id="522" r:id="rId16"/>
    <p:sldId id="523" r:id="rId17"/>
    <p:sldId id="524" r:id="rId18"/>
    <p:sldId id="525" r:id="rId19"/>
    <p:sldId id="530" r:id="rId20"/>
    <p:sldId id="526" r:id="rId21"/>
    <p:sldId id="529" r:id="rId22"/>
    <p:sldId id="532" r:id="rId23"/>
    <p:sldId id="533" r:id="rId24"/>
    <p:sldId id="531" r:id="rId25"/>
    <p:sldId id="527" r:id="rId26"/>
    <p:sldId id="528" r:id="rId27"/>
    <p:sldId id="534" r:id="rId28"/>
    <p:sldId id="535" r:id="rId29"/>
    <p:sldId id="536" r:id="rId30"/>
    <p:sldId id="477" r:id="rId31"/>
    <p:sldId id="399" r:id="rId32"/>
    <p:sldId id="409" r:id="rId33"/>
    <p:sldId id="481" r:id="rId34"/>
    <p:sldId id="482" r:id="rId35"/>
    <p:sldId id="50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1" d="100"/>
          <a:sy n="71" d="100"/>
        </p:scale>
        <p:origin x="9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ing/webapp/view/Empty.view.xml" TargetMode="External"/><Relationship Id="rId5" Type="http://schemas.openxmlformats.org/officeDocument/2006/relationships/hyperlink" Target="https://github.com/soyuztechnologies/UI5MicroExcel/blob/master/Day%209/Exercise_Routing/webapp/controller/View1.controller.js" TargetMode="External"/><Relationship Id="rId4" Type="http://schemas.openxmlformats.org/officeDocument/2006/relationships/hyperlink" Target="https://github.com/soyuztechnologies/UI5MicroExcel/blob/master/Day%209/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eMatchHandler/webapp/manifest.json" TargetMode="External"/><Relationship Id="rId5" Type="http://schemas.openxmlformats.org/officeDocument/2006/relationships/hyperlink" Target="https://github.com/soyuztechnologies/UI5MicroExcel/blob/master/Day%209/Exercise_RouteMatchHandler/webapp/controller/View2.controller.js" TargetMode="External"/><Relationship Id="rId4" Type="http://schemas.openxmlformats.org/officeDocument/2006/relationships/hyperlink" Target="https://github.com/soyuztechnologies/UI5MicroExcel/blob/master/Day%209/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UI5MicroExcel/blob/master/Day%209/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UI5MicroExcel/blob/master/Day%209/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UI5MicroExcel/blob/master/Day%209/Exercise_Fragment_Part1/webapp/fragments/SupplierTab.fragment.xml" TargetMode="Externa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Fragment_Part1/webapp/fragments/MoreInfo.fragment.xml" TargetMode="External"/><Relationship Id="rId5" Type="http://schemas.openxmlformats.org/officeDocument/2006/relationships/hyperlink" Target="https://github.com/soyuztechnologies/UI5MicroExcel/blob/master/Day%209/Exercise_Fragment_Part1/webapp/fragments/Cities.fragment.xml" TargetMode="External"/><Relationship Id="rId4" Type="http://schemas.openxmlformats.org/officeDocument/2006/relationships/hyperlink" Target="https://github.com/soyuztechnologies/UI5MicroExcel/blob/master/Day%209/Exercise_Fragment_Part1/webapp/view/View2.view.x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2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UI5MicroExcel/blob/master/Day%209/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9/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9/Exercise_MasterDetail/webapp/Component.js" TargetMode="External"/><Relationship Id="rId4" Type="http://schemas.openxmlformats.org/officeDocument/2006/relationships/hyperlink" Target="https://github.com/soyuztechnologies/UI5MicroExcel/blob/master/Day%209/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632311"/>
          </a:xfrm>
          <a:prstGeom prst="rect">
            <a:avLst/>
          </a:prstGeom>
          <a:noFill/>
        </p:spPr>
        <p:txBody>
          <a:bodyPr wrap="square" rtlCol="0">
            <a:spAutoFit/>
          </a:bodyPr>
          <a:lstStyle/>
          <a:p>
            <a:r>
              <a:rPr lang="en-US"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8"/>
              </a:rPr>
              <a:t>SupplierTab.fragment.xml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3970318"/>
          </a:xfrm>
          <a:prstGeom prst="rect">
            <a:avLst/>
          </a:prstGeom>
          <a:noFill/>
        </p:spPr>
        <p:txBody>
          <a:bodyPr wrap="square" rtlCol="0">
            <a:spAutoFit/>
          </a:bodyPr>
          <a:lstStyle/>
          <a:p>
            <a:pPr marL="285750" indent="-285750">
              <a:buFont typeface="Arial" panose="020B0604020202020204" pitchFamily="34" charset="0"/>
              <a:buChar char="•"/>
            </a:pPr>
            <a:r>
              <a:rPr lang="it-IT" b="0" i="0" dirty="0">
                <a:solidFill>
                  <a:srgbClr val="242424"/>
                </a:solidFill>
                <a:effectLst/>
              </a:rPr>
              <a:t>Icon Tab Bar and Icon Tab Filter</a:t>
            </a:r>
          </a:p>
          <a:p>
            <a:pPr marL="285750"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285750" indent="-285750">
              <a:buFont typeface="Arial" panose="020B0604020202020204" pitchFamily="34" charset="0"/>
              <a:buChar char="•"/>
            </a:pPr>
            <a:r>
              <a:rPr lang="it-IT" dirty="0">
                <a:solidFill>
                  <a:srgbClr val="242424"/>
                </a:solidFill>
              </a:rPr>
              <a:t>Introduction ot Mater Detail Application</a:t>
            </a:r>
          </a:p>
          <a:p>
            <a:pPr marL="285750" indent="-285750">
              <a:buFont typeface="Arial" panose="020B0604020202020204" pitchFamily="34" charset="0"/>
              <a:buChar char="•"/>
            </a:pPr>
            <a:r>
              <a:rPr lang="it-IT" dirty="0">
                <a:solidFill>
                  <a:srgbClr val="242424"/>
                </a:solidFill>
              </a:rPr>
              <a:t>Introduction to Router and Routing</a:t>
            </a:r>
          </a:p>
          <a:p>
            <a:pPr marL="285750" indent="-285750">
              <a:buFont typeface="Arial" panose="020B0604020202020204" pitchFamily="34" charset="0"/>
              <a:buChar char="•"/>
            </a:pPr>
            <a:r>
              <a:rPr lang="it-IT" dirty="0">
                <a:solidFill>
                  <a:srgbClr val="242424"/>
                </a:solidFill>
              </a:rPr>
              <a:t>Understanding the use of Route Match Handler</a:t>
            </a:r>
          </a:p>
          <a:p>
            <a:pPr marL="285750" indent="-285750">
              <a:buFont typeface="Arial" panose="020B0604020202020204" pitchFamily="34" charset="0"/>
              <a:buChar char="•"/>
            </a:pPr>
            <a:r>
              <a:rPr lang="en-US" dirty="0"/>
              <a:t>Using SAP mobile table</a:t>
            </a:r>
          </a:p>
          <a:p>
            <a:pPr marL="285750" indent="-285750">
              <a:buFont typeface="Arial" panose="020B0604020202020204" pitchFamily="34" charset="0"/>
              <a:buChar char="•"/>
            </a:pPr>
            <a:r>
              <a:rPr lang="en-US" dirty="0"/>
              <a:t>Working with Messages in UI5</a:t>
            </a:r>
          </a:p>
          <a:p>
            <a:pPr marL="285750" indent="-285750">
              <a:buFont typeface="Arial" panose="020B0604020202020204" pitchFamily="34" charset="0"/>
              <a:buChar char="•"/>
            </a:pPr>
            <a:r>
              <a:rPr lang="en-US" dirty="0"/>
              <a:t>Using Fragments and Popup/Value Help</a:t>
            </a:r>
          </a:p>
          <a:p>
            <a:pPr marL="285750" indent="-285750">
              <a:buFont typeface="Arial" panose="020B0604020202020204" pitchFamily="34" charset="0"/>
              <a:buChar char="•"/>
            </a:pPr>
            <a:r>
              <a:rPr lang="en-US" b="0" i="0" dirty="0">
                <a:solidFill>
                  <a:srgbClr val="242424"/>
                </a:solidFill>
                <a:effectLst/>
              </a:rPr>
              <a:t>Basics of OData</a:t>
            </a:r>
          </a:p>
          <a:p>
            <a:pPr marL="285750" indent="-285750">
              <a:buFont typeface="Arial" panose="020B0604020202020204" pitchFamily="34" charset="0"/>
              <a:buChar char="•"/>
            </a:pPr>
            <a:r>
              <a:rPr lang="en-US" b="0" i="0" dirty="0">
                <a:solidFill>
                  <a:srgbClr val="242424"/>
                </a:solidFill>
                <a:effectLst/>
              </a:rPr>
              <a:t>Perform Different OData Calls</a:t>
            </a:r>
          </a:p>
          <a:p>
            <a:pPr marL="285750" indent="-285750">
              <a:buFont typeface="Arial" panose="020B0604020202020204" pitchFamily="34" charset="0"/>
              <a:buChar char="•"/>
            </a:pPr>
            <a:r>
              <a:rPr lang="en-US" b="0" i="0" dirty="0">
                <a:solidFill>
                  <a:srgbClr val="242424"/>
                </a:solidFill>
                <a:effectLst/>
              </a:rPr>
              <a:t>Create First Service in SEGW</a:t>
            </a:r>
          </a:p>
          <a:p>
            <a:pPr marL="285750" indent="-285750">
              <a:buFont typeface="Arial" panose="020B0604020202020204" pitchFamily="34" charset="0"/>
              <a:buChar char="•"/>
            </a:pPr>
            <a:r>
              <a:rPr lang="en-US" b="0" i="0" dirty="0">
                <a:solidFill>
                  <a:srgbClr val="242424"/>
                </a:solidFill>
                <a:effectLst/>
              </a:rPr>
              <a:t>Define Structure of Entity and EntitySets</a:t>
            </a:r>
          </a:p>
          <a:p>
            <a:pPr marL="285750" indent="-285750">
              <a:buFont typeface="Arial" panose="020B0604020202020204" pitchFamily="34" charset="0"/>
              <a:buChar char="•"/>
            </a:pPr>
            <a:r>
              <a:rPr lang="en-US" b="0" i="0" dirty="0">
                <a:solidFill>
                  <a:srgbClr val="242424"/>
                </a:solidFill>
                <a:effectLst/>
              </a:rPr>
              <a:t>Register Service</a:t>
            </a:r>
          </a:p>
          <a:p>
            <a:pPr marL="285750" indent="-285750">
              <a:buFont typeface="Arial" panose="020B0604020202020204" pitchFamily="34" charset="0"/>
              <a:buChar char="•"/>
            </a:pPr>
            <a:r>
              <a:rPr lang="en-US" b="0" i="0" dirty="0">
                <a:solidFill>
                  <a:srgbClr val="242424"/>
                </a:solidFill>
                <a:effectLst/>
              </a:rPr>
              <a:t>Test Metadata</a:t>
            </a: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a:t>
            </a:r>
            <a:r>
              <a:rPr lang="en-US" sz="2400" dirty="0" err="1"/>
              <a:t>hostname:port</a:t>
            </a:r>
            <a:r>
              <a:rPr lang="en-US" sz="2400" dirty="0"/>
              <a:t>/sap/</a:t>
            </a:r>
            <a:r>
              <a:rPr lang="en-US" sz="2400" dirty="0" err="1"/>
              <a:t>opu</a:t>
            </a:r>
            <a:r>
              <a:rPr lang="en-US" sz="2400" dirty="0"/>
              <a:t>/</a:t>
            </a:r>
            <a:r>
              <a:rPr lang="en-US" sz="2400" dirty="0" err="1"/>
              <a:t>odata</a:t>
            </a:r>
            <a:r>
              <a:rPr lang="en-US" sz="2400" dirty="0"/>
              <a:t>/sap/SERVICENAME_SRV/ENTITYSET?p1=val&amp;p2=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6096000" y="2968724"/>
            <a:ext cx="1650576" cy="959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779980" y="26580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8331200" y="14022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9245599" y="49530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855199" y="40804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855200" y="19563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855200" y="33692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r>
              <a:rPr lang="en-US" dirty="0"/>
              <a:t>EPM – Enterprise procurement model –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E1CBBDD8-AB39-488C-B579-CD4D5958D888}"/>
              </a:ext>
            </a:extLst>
          </p:cNvPr>
          <p:cNvSpPr/>
          <p:nvPr/>
        </p:nvSpPr>
        <p:spPr>
          <a:xfrm>
            <a:off x="4367808" y="3321245"/>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ITeIO</a:t>
            </a:r>
            <a:endParaRPr lang="en-US" dirty="0"/>
          </a:p>
        </p:txBody>
      </p:sp>
      <p:sp>
        <p:nvSpPr>
          <p:cNvPr id="7" name="Rectangle: Rounded Corners 6">
            <a:extLst>
              <a:ext uri="{FF2B5EF4-FFF2-40B4-BE49-F238E27FC236}">
                <a16:creationId xmlns:a16="http://schemas.microsoft.com/office/drawing/2014/main" id="{FE94B8A5-C0D5-4DFA-8CD1-D1E40D47D735}"/>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3E6098D8-264C-46D7-AA82-703DC3D44C70}"/>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4DEF9AED-4253-47F3-A377-2FF274B2C008}"/>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EC5509-36A5-4301-9E3C-8BB9A2177133}"/>
              </a:ext>
            </a:extLst>
          </p:cNvPr>
          <p:cNvSpPr txBox="1"/>
          <p:nvPr/>
        </p:nvSpPr>
        <p:spPr>
          <a:xfrm>
            <a:off x="2927648" y="3622512"/>
            <a:ext cx="1080120"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0C8F2692-EE27-41C6-93CD-95FED1F90442}"/>
              </a:ext>
            </a:extLst>
          </p:cNvPr>
          <p:cNvCxnSpPr>
            <a:stCxn id="9" idx="1"/>
          </p:cNvCxnSpPr>
          <p:nvPr/>
        </p:nvCxnSpPr>
        <p:spPr>
          <a:xfrm flipH="1">
            <a:off x="7032105" y="4149710"/>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D3B18B-677E-44EA-BB53-934C9DF2284B}"/>
              </a:ext>
            </a:extLst>
          </p:cNvPr>
          <p:cNvSpPr txBox="1"/>
          <p:nvPr/>
        </p:nvSpPr>
        <p:spPr>
          <a:xfrm>
            <a:off x="7464152" y="3797447"/>
            <a:ext cx="1008112"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776FA0FB-6F27-4E04-9BDB-3E92DC11FEE1}"/>
              </a:ext>
            </a:extLst>
          </p:cNvPr>
          <p:cNvSpPr/>
          <p:nvPr/>
        </p:nvSpPr>
        <p:spPr>
          <a:xfrm>
            <a:off x="7464152" y="4689294"/>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4172715C-B19C-487B-A117-42AC716D6954}"/>
              </a:ext>
            </a:extLst>
          </p:cNvPr>
          <p:cNvCxnSpPr>
            <a:endCxn id="14" idx="1"/>
          </p:cNvCxnSpPr>
          <p:nvPr/>
        </p:nvCxnSpPr>
        <p:spPr>
          <a:xfrm>
            <a:off x="6960096" y="4905691"/>
            <a:ext cx="504056" cy="883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145D26-24E9-4CD1-9D89-8EE8353F7932}"/>
              </a:ext>
            </a:extLst>
          </p:cNvPr>
          <p:cNvCxnSpPr>
            <a:cxnSpLocks/>
            <a:endCxn id="7" idx="3"/>
          </p:cNvCxnSpPr>
          <p:nvPr/>
        </p:nvCxnSpPr>
        <p:spPr>
          <a:xfrm flipH="1">
            <a:off x="2332406" y="4050359"/>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EE8C4E-C807-41A9-AA6C-F52AEAC3985B}"/>
              </a:ext>
            </a:extLst>
          </p:cNvPr>
          <p:cNvSpPr txBox="1"/>
          <p:nvPr/>
        </p:nvSpPr>
        <p:spPr>
          <a:xfrm>
            <a:off x="2711625" y="4419390"/>
            <a:ext cx="1656184"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215509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2876"/>
          </a:xfrm>
          <a:prstGeom prst="rect">
            <a:avLst/>
          </a:prstGeom>
          <a:noFill/>
        </p:spPr>
        <p:txBody>
          <a:bodyPr wrap="square" rtlCol="0">
            <a:spAutoFit/>
          </a:bodyPr>
          <a:lstStyle/>
          <a:p>
            <a:pPr defTabSz="914126"/>
            <a:r>
              <a:rPr lang="en-US" sz="1799" dirty="0">
                <a:solidFill>
                  <a:prstClr val="black"/>
                </a:solidFill>
                <a:latin typeface="Calibri"/>
              </a:rPr>
              <a:t>EPM Data model =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a:t>
            </a: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86308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427"/>
          </a:xfrm>
          <a:prstGeom prst="rect">
            <a:avLst/>
          </a:prstGeom>
          <a:noFill/>
        </p:spPr>
        <p:txBody>
          <a:bodyPr wrap="square" rtlCol="0">
            <a:spAutoFit/>
          </a:bodyPr>
          <a:lstStyle/>
          <a:p>
            <a:pPr defTabSz="914126"/>
            <a:r>
              <a:rPr lang="en-US" sz="1799" dirty="0">
                <a:solidFill>
                  <a:prstClr val="black"/>
                </a:solidFill>
                <a:latin typeface="Calibri"/>
              </a:rPr>
              <a:t>When we create a service there are 2 types of code which developer/system needs</a:t>
            </a:r>
          </a:p>
          <a:p>
            <a:pPr marL="342900" indent="-342900" defTabSz="914126">
              <a:buAutoNum type="arabicPeriod"/>
            </a:pPr>
            <a:r>
              <a:rPr lang="en-US" sz="1799" dirty="0">
                <a:solidFill>
                  <a:prstClr val="black"/>
                </a:solidFill>
                <a:latin typeface="Calibri"/>
              </a:rPr>
              <a:t>Metadata code – which serve metadata of the service, will be generated by system automatically every time we change the service a new code will generate overwriting old code by SAP. This code is generated in MPC – model provider class</a:t>
            </a:r>
          </a:p>
          <a:p>
            <a:pPr marL="342900" indent="-342900"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defTabSz="914126"/>
            <a:r>
              <a:rPr lang="en-US" sz="1799" dirty="0">
                <a:solidFill>
                  <a:prstClr val="black"/>
                </a:solidFill>
                <a:latin typeface="Calibri"/>
              </a:rPr>
              <a:t>What if a developer need to customize the SAP generated code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02E70F01-D16B-4955-B966-E0DD72E442B8}"/>
              </a:ext>
            </a:extLst>
          </p:cNvPr>
          <p:cNvGrpSpPr/>
          <p:nvPr/>
        </p:nvGrpSpPr>
        <p:grpSpPr>
          <a:xfrm>
            <a:off x="261764" y="2743200"/>
            <a:ext cx="9781880" cy="3605041"/>
            <a:chOff x="182833" y="2708920"/>
            <a:chExt cx="10094966" cy="3619443"/>
          </a:xfrm>
        </p:grpSpPr>
        <p:sp>
          <p:nvSpPr>
            <p:cNvPr id="47" name="Rectangle 46">
              <a:extLst>
                <a:ext uri="{FF2B5EF4-FFF2-40B4-BE49-F238E27FC236}">
                  <a16:creationId xmlns:a16="http://schemas.microsoft.com/office/drawing/2014/main" id="{252F2544-9D80-4F87-A96D-D95BCC76F1DA}"/>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48" name="Oval 47">
              <a:extLst>
                <a:ext uri="{FF2B5EF4-FFF2-40B4-BE49-F238E27FC236}">
                  <a16:creationId xmlns:a16="http://schemas.microsoft.com/office/drawing/2014/main" id="{F4764501-3D20-4F4C-B308-ADAFF132E1F6}"/>
                </a:ext>
              </a:extLst>
            </p:cNvPr>
            <p:cNvSpPr/>
            <p:nvPr/>
          </p:nvSpPr>
          <p:spPr>
            <a:xfrm>
              <a:off x="1269876" y="2708920"/>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SAP</a:t>
              </a:r>
            </a:p>
          </p:txBody>
        </p:sp>
        <p:sp>
          <p:nvSpPr>
            <p:cNvPr id="49" name="Flowchart: Summing Junction 48">
              <a:extLst>
                <a:ext uri="{FF2B5EF4-FFF2-40B4-BE49-F238E27FC236}">
                  <a16:creationId xmlns:a16="http://schemas.microsoft.com/office/drawing/2014/main" id="{E40FA091-2989-4C72-9AF8-996F415B7C78}"/>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AFAE5712-B9B9-4772-895B-C8304C15ED17}"/>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51" name="Straight Arrow Connector 50">
              <a:extLst>
                <a:ext uri="{FF2B5EF4-FFF2-40B4-BE49-F238E27FC236}">
                  <a16:creationId xmlns:a16="http://schemas.microsoft.com/office/drawing/2014/main" id="{4A5BDF20-EA15-4133-BF6B-4EBBA0690487}"/>
                </a:ext>
              </a:extLst>
            </p:cNvPr>
            <p:cNvCxnSpPr>
              <a:cxnSpLocks/>
              <a:stCxn id="50" idx="0"/>
              <a:endCxn id="4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52" name="Star: 5 Points 51">
              <a:extLst>
                <a:ext uri="{FF2B5EF4-FFF2-40B4-BE49-F238E27FC236}">
                  <a16:creationId xmlns:a16="http://schemas.microsoft.com/office/drawing/2014/main" id="{D12A8574-7FAA-455C-9B69-C236B0278FED}"/>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6178C0F3-0DB1-4624-8570-47A565A1969D}"/>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54" name="Rectangle 53">
              <a:extLst>
                <a:ext uri="{FF2B5EF4-FFF2-40B4-BE49-F238E27FC236}">
                  <a16:creationId xmlns:a16="http://schemas.microsoft.com/office/drawing/2014/main" id="{83ADAC11-5FAF-48ED-8188-69F95FD441A8}"/>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55" name="Rectangle 54">
              <a:extLst>
                <a:ext uri="{FF2B5EF4-FFF2-40B4-BE49-F238E27FC236}">
                  <a16:creationId xmlns:a16="http://schemas.microsoft.com/office/drawing/2014/main" id="{0A2EF33B-10E5-4217-A5DC-867BDAF93F4B}"/>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56" name="Straight Arrow Connector 55">
              <a:extLst>
                <a:ext uri="{FF2B5EF4-FFF2-40B4-BE49-F238E27FC236}">
                  <a16:creationId xmlns:a16="http://schemas.microsoft.com/office/drawing/2014/main" id="{251CF42D-BC5E-41AA-B823-CBED47B81E43}"/>
                </a:ext>
              </a:extLst>
            </p:cNvPr>
            <p:cNvCxnSpPr>
              <a:cxnSpLocks/>
              <a:stCxn id="55"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57" name="Star: 5 Points 56">
              <a:extLst>
                <a:ext uri="{FF2B5EF4-FFF2-40B4-BE49-F238E27FC236}">
                  <a16:creationId xmlns:a16="http://schemas.microsoft.com/office/drawing/2014/main" id="{038F7A0B-8697-40BD-88AA-93BC6D4BF2FD}"/>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69065008-583B-4AFF-828C-BAA91C66218A}"/>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59" name="TextBox 58">
            <a:extLst>
              <a:ext uri="{FF2B5EF4-FFF2-40B4-BE49-F238E27FC236}">
                <a16:creationId xmlns:a16="http://schemas.microsoft.com/office/drawing/2014/main" id="{A075FBED-4D85-4A1B-B2F2-7F164D863A59}"/>
              </a:ext>
            </a:extLst>
          </p:cNvPr>
          <p:cNvSpPr txBox="1"/>
          <p:nvPr/>
        </p:nvSpPr>
        <p:spPr>
          <a:xfrm>
            <a:off x="9805734" y="4772015"/>
            <a:ext cx="2220613" cy="1600438"/>
          </a:xfrm>
          <a:prstGeom prst="rect">
            <a:avLst/>
          </a:prstGeom>
          <a:noFill/>
        </p:spPr>
        <p:txBody>
          <a:bodyPr wrap="square" rtlCol="0">
            <a:spAutoFit/>
          </a:bodyPr>
          <a:lstStyle/>
          <a:p>
            <a:r>
              <a:rPr lang="en-US" sz="1400" dirty="0"/>
              <a:t>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spTree>
    <p:extLst>
      <p:ext uri="{BB962C8B-B14F-4D97-AF65-F5344CB8AC3E}">
        <p14:creationId xmlns:p14="http://schemas.microsoft.com/office/powerpoint/2010/main" val="3357394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r>
              <a:rPr lang="en-US" dirty="0"/>
              <a:t>- </a:t>
            </a: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13803</TotalTime>
  <Words>4340</Words>
  <Application>Microsoft Office PowerPoint</Application>
  <PresentationFormat>Widescreen</PresentationFormat>
  <Paragraphs>421</Paragraphs>
  <Slides>35</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72</vt:lpstr>
      <vt:lpstr>Arial</vt:lpstr>
      <vt:lpstr>Arial Narrow</vt:lpstr>
      <vt:lpstr>Calibri</vt:lpstr>
      <vt:lpstr>Calibri (Body)</vt:lpstr>
      <vt:lpstr>Calibri Light</vt:lpstr>
      <vt:lpstr>Consolas</vt:lpstr>
      <vt:lpstr>Cooper Black</vt:lpstr>
      <vt:lpstr>Segoe UI</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1080</cp:revision>
  <dcterms:created xsi:type="dcterms:W3CDTF">2016-07-10T03:33:26Z</dcterms:created>
  <dcterms:modified xsi:type="dcterms:W3CDTF">2021-12-18T07:03:54Z</dcterms:modified>
</cp:coreProperties>
</file>